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69" r:id="rId2"/>
    <p:sldId id="271" r:id="rId3"/>
    <p:sldId id="272" r:id="rId4"/>
    <p:sldId id="273" r:id="rId5"/>
    <p:sldId id="274" r:id="rId6"/>
    <p:sldId id="276" r:id="rId7"/>
    <p:sldId id="275" r:id="rId8"/>
    <p:sldId id="266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8" autoAdjust="0"/>
    <p:restoredTop sz="94322" autoAdjust="0"/>
  </p:normalViewPr>
  <p:slideViewPr>
    <p:cSldViewPr snapToGrid="0" showGuides="1">
      <p:cViewPr varScale="1">
        <p:scale>
          <a:sx n="96" d="100"/>
          <a:sy n="96" d="100"/>
        </p:scale>
        <p:origin x="102" y="24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hdphoto1.wdp>
</file>

<file path=ppt/media/image1.png>
</file>

<file path=ppt/media/image2.pn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39F454F-C203-41DF-9500-963AEC48BB2D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8828749-7779-41CE-854C-D87CB460D6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486253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8828749-7779-41CE-854C-D87CB460D6AD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3018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 smtClean="0"/>
              <a:t>单击以编辑母版副标题样式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533173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0358357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904468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74532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9255127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138502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4262607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758237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002125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1137969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 smtClean="0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621472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编辑母版文本样式</a:t>
            </a:r>
          </a:p>
          <a:p>
            <a:pPr lvl="1"/>
            <a:r>
              <a:rPr lang="zh-CN" altLang="en-US" smtClean="0"/>
              <a:t>第二级</a:t>
            </a:r>
          </a:p>
          <a:p>
            <a:pPr lvl="2"/>
            <a:r>
              <a:rPr lang="zh-CN" altLang="en-US" smtClean="0"/>
              <a:t>第三级</a:t>
            </a:r>
          </a:p>
          <a:p>
            <a:pPr lvl="3"/>
            <a:r>
              <a:rPr lang="zh-CN" altLang="en-US" smtClean="0"/>
              <a:t>第四级</a:t>
            </a:r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54F18C-0AE8-424B-8683-FA3B446C26F0}" type="datetimeFigureOut">
              <a:rPr lang="zh-CN" altLang="en-US" smtClean="0"/>
              <a:t>2017/10/19 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038B4D9-2B45-415F-833C-55BE8F96604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6101426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3400294" y="1057741"/>
            <a:ext cx="479650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7200" dirty="0" smtClean="0">
                <a:solidFill>
                  <a:schemeClr val="bg1"/>
                </a:solidFill>
                <a:latin typeface="叶根友毛笔行书简体" panose="02010601030101010101" pitchFamily="2" charset="-122"/>
                <a:ea typeface="叶根友毛笔行书简体" panose="02010601030101010101" pitchFamily="2" charset="-122"/>
              </a:rPr>
              <a:t>天 天 反 省</a:t>
            </a:r>
            <a:endParaRPr lang="zh-CN" altLang="en-US" sz="7200" dirty="0">
              <a:solidFill>
                <a:schemeClr val="bg1"/>
              </a:solidFill>
              <a:latin typeface="叶根友毛笔行书简体" panose="02010601030101010101" pitchFamily="2" charset="-122"/>
              <a:ea typeface="叶根友毛笔行书简体" panose="02010601030101010101" pitchFamily="2" charset="-122"/>
            </a:endParaRPr>
          </a:p>
        </p:txBody>
      </p:sp>
      <p:cxnSp>
        <p:nvCxnSpPr>
          <p:cNvPr id="4" name="直接连接符 3"/>
          <p:cNvCxnSpPr/>
          <p:nvPr/>
        </p:nvCxnSpPr>
        <p:spPr>
          <a:xfrm flipV="1">
            <a:off x="4778503" y="2417142"/>
            <a:ext cx="2405575" cy="1"/>
          </a:xfrm>
          <a:prstGeom prst="line">
            <a:avLst/>
          </a:prstGeom>
          <a:ln w="12700">
            <a:solidFill>
              <a:schemeClr val="bg1"/>
            </a:solidFill>
          </a:ln>
        </p:spPr>
        <p:style>
          <a:lnRef idx="1">
            <a:schemeClr val="accent5"/>
          </a:lnRef>
          <a:fillRef idx="0">
            <a:schemeClr val="accent5"/>
          </a:fillRef>
          <a:effectRef idx="0">
            <a:schemeClr val="accent5"/>
          </a:effectRef>
          <a:fontRef idx="minor">
            <a:schemeClr val="tx1"/>
          </a:fontRef>
        </p:style>
      </p:cxnSp>
      <p:sp>
        <p:nvSpPr>
          <p:cNvPr id="8" name="文本框 7"/>
          <p:cNvSpPr txBox="1"/>
          <p:nvPr/>
        </p:nvSpPr>
        <p:spPr>
          <a:xfrm>
            <a:off x="5111500" y="2576215"/>
            <a:ext cx="137409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第二章</a:t>
            </a:r>
            <a:endParaRPr lang="zh-CN" altLang="en-US" sz="28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3183055" y="3614784"/>
            <a:ext cx="5230984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CSS3</a:t>
            </a:r>
            <a:r>
              <a:rPr lang="zh-CN" altLang="en-US" sz="54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新增选择器</a:t>
            </a:r>
            <a:endParaRPr lang="zh-CN" altLang="en-US" sz="54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14479" y="5220406"/>
            <a:ext cx="2333625" cy="6667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8102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691" y="915692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60515" y="833568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选择器复习</a:t>
            </a:r>
            <a:endParaRPr lang="zh-CN" altLang="en-US" sz="4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64753" y="2738621"/>
            <a:ext cx="7840504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ID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器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类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名选择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器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标签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器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通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配选择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器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多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元素选择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器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后代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器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毗邻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器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子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元素选择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器</a:t>
            </a:r>
            <a:endParaRPr lang="en-US" altLang="zh-CN" sz="32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器</a:t>
            </a:r>
            <a:r>
              <a:rPr lang="en-US" altLang="zh-CN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en-US" altLang="zh-CN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	</a:t>
            </a:r>
            <a:r>
              <a:rPr lang="zh-CN" altLang="en-US" sz="32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伪</a:t>
            </a:r>
            <a:r>
              <a:rPr lang="zh-CN" altLang="en-US" sz="32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类选择器</a:t>
            </a:r>
            <a:endParaRPr lang="en-US" altLang="zh-CN" sz="32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607961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691" y="915692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60515" y="833568"/>
            <a:ext cx="326243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新增选择器</a:t>
            </a:r>
            <a:endParaRPr lang="zh-CN" altLang="en-US" sz="4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6548" y="2230620"/>
            <a:ext cx="10307933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关联选择器 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例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： 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 ~ 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ul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后面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</a:t>
            </a:r>
            <a:r>
              <a:rPr lang="en-US" altLang="zh-CN" sz="2800" dirty="0" err="1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ul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 lvl="1"/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zh-CN" altLang="en-US" sz="2800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属性选择器新增 </a:t>
            </a:r>
            <a:endParaRPr lang="en-US" altLang="zh-CN" sz="2800" dirty="0" smtClean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例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：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img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[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src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^='image']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src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属性以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'image'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开头的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img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标签 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例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：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img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[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src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$='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png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']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src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属性以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'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png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'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结尾的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img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标签 </a:t>
            </a:r>
            <a:endParaRPr lang="en-US" altLang="zh-CN" sz="2800" dirty="0" smtClean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pPr>
              <a:lnSpc>
                <a:spcPct val="150000"/>
              </a:lnSpc>
            </a:pP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例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：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img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[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src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*='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bg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'] 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src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属性包含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'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bg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'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的</a:t>
            </a:r>
            <a:r>
              <a:rPr lang="en-US" altLang="zh-CN" sz="2800" dirty="0" err="1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img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标签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89410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691" y="915692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60515" y="833568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新增伪类选择器</a:t>
            </a:r>
            <a:endParaRPr lang="zh-CN" altLang="en-US" sz="4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6548" y="1898111"/>
            <a:ext cx="1030793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p:first-of-type </a:t>
            </a:r>
          </a:p>
          <a:p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，这些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必须为它们各自父级的所有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子元素的第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个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p:last-of-type </a:t>
            </a:r>
          </a:p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，这些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必须为它们各自父级的所有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子元素的最后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1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个 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p:only-of-type </a:t>
            </a:r>
          </a:p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，这些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必须为它们各自父级的唯一的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</a:p>
          <a:p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p:only-child </a:t>
            </a:r>
          </a:p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，这些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必须为它们各自父级的唯一子元素  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p:nth-child(2) </a:t>
            </a:r>
          </a:p>
          <a:p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，这些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必须为它们各自父级的第</a:t>
            </a:r>
            <a:r>
              <a:rPr lang="en-US" altLang="zh-CN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r>
              <a:rPr lang="zh-CN" altLang="en-US" sz="28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个子元素</a:t>
            </a:r>
            <a:endParaRPr lang="en-US" altLang="zh-CN" sz="2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531854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691" y="915692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60515" y="833568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新增伪类选择器</a:t>
            </a:r>
            <a:endParaRPr lang="zh-CN" altLang="en-US" sz="4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6548" y="1831824"/>
            <a:ext cx="10307933" cy="489364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6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p:nth-last-child(2</a:t>
            </a:r>
            <a:r>
              <a:rPr lang="en-US" altLang="zh-CN" sz="2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) </a:t>
            </a:r>
            <a:endParaRPr lang="en-US" altLang="zh-CN" sz="26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，这些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必须为它们各自父级的倒数第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个子元素 没有其他标签用  所有孩子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p:nth-of-type(2) </a:t>
            </a:r>
          </a:p>
          <a:p>
            <a:r>
              <a:rPr lang="zh-CN" altLang="en-US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，这些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必须为它们各自父级的所有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子元素的第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个 有其他标签用 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	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只找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p:nth-last-of-type(2) </a:t>
            </a:r>
          </a:p>
          <a:p>
            <a:r>
              <a:rPr lang="zh-CN" altLang="en-US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，这些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必须为它们各自父级的所有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子元素的倒数第</a:t>
            </a:r>
            <a:r>
              <a:rPr lang="en-US" altLang="zh-CN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2</a:t>
            </a:r>
            <a:r>
              <a:rPr lang="zh-CN" altLang="en-US" sz="2600" dirty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个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p:last-child </a:t>
            </a:r>
            <a:endParaRPr lang="en-US" altLang="zh-CN" sz="2600" dirty="0" smtClean="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  <a:p>
            <a:r>
              <a:rPr lang="zh-CN" altLang="en-US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</a:t>
            </a:r>
            <a:r>
              <a:rPr lang="en-US" altLang="zh-CN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，这些</a:t>
            </a:r>
            <a:r>
              <a:rPr lang="en-US" altLang="zh-CN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r>
              <a:rPr lang="zh-CN" altLang="en-US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必须为它们各自父级的最后一个子元素</a:t>
            </a: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p:empty </a:t>
            </a:r>
            <a:r>
              <a:rPr lang="zh-CN" altLang="en-US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选择没有内容的</a:t>
            </a:r>
            <a:r>
              <a:rPr lang="en-US" altLang="zh-CN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 </a:t>
            </a:r>
          </a:p>
          <a:p>
            <a:r>
              <a:rPr lang="en-US" altLang="zh-CN" sz="26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p:target</a:t>
            </a:r>
            <a:r>
              <a:rPr lang="en-US" altLang="zh-CN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 </a:t>
            </a:r>
            <a:r>
              <a:rPr lang="zh-CN" altLang="en-US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选择当前被锚点激活的</a:t>
            </a:r>
            <a:r>
              <a:rPr lang="en-US" altLang="zh-CN" sz="26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p</a:t>
            </a:r>
            <a:endParaRPr lang="en-US" altLang="zh-CN" sz="26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385941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691" y="915692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60515" y="833568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新增伪类选择器</a:t>
            </a:r>
            <a:endParaRPr lang="zh-CN" altLang="en-US" sz="4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6548" y="3258842"/>
            <a:ext cx="1030793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indent="-342900">
              <a:buClr>
                <a:srgbClr val="F50A64"/>
              </a:buClr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E:nth-child(odd)		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匹配奇数行 同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p:nth-child(2n-1)</a:t>
            </a:r>
          </a:p>
          <a:p>
            <a:pPr lvl="1" indent="-342900">
              <a:buClr>
                <a:srgbClr val="F50A64"/>
              </a:buClr>
            </a:pP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E:nth-child(even)		</a:t>
            </a:r>
            <a:r>
              <a:rPr lang="zh-CN" altLang="en-US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微软雅黑" panose="020B0503020204020204" charset="-122"/>
              </a:rPr>
              <a:t>匹配偶数行 同</a:t>
            </a:r>
            <a:r>
              <a:rPr lang="en-US" altLang="zh-CN" sz="24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sym typeface="+mn-ea"/>
              </a:rPr>
              <a:t>p:nth-child(2n)</a:t>
            </a:r>
            <a:endParaRPr lang="en-US" altLang="zh-CN" sz="24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sym typeface="微软雅黑" panose="020B050302020402020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2098313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Blur radius="20"/>
                    </a14:imgEffect>
                    <a14:imgEffect>
                      <a14:brightnessContrast bright="-50000"/>
                    </a14:imgEffect>
                  </a14:imgLayer>
                </a14:imgProps>
              </a:ext>
            </a:extLst>
          </a:blip>
          <a:srcRect/>
          <a:stretch>
            <a:fillRect t="-17000" b="-17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25691" y="915692"/>
            <a:ext cx="2333625" cy="666750"/>
          </a:xfrm>
          <a:prstGeom prst="rect">
            <a:avLst/>
          </a:prstGeom>
        </p:spPr>
      </p:pic>
      <p:sp>
        <p:nvSpPr>
          <p:cNvPr id="3" name="文本框 2"/>
          <p:cNvSpPr txBox="1"/>
          <p:nvPr/>
        </p:nvSpPr>
        <p:spPr>
          <a:xfrm>
            <a:off x="6360515" y="833568"/>
            <a:ext cx="4493538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800" dirty="0" smtClean="0">
                <a:solidFill>
                  <a:schemeClr val="bg1"/>
                </a:solidFill>
                <a:latin typeface="思源黑体 CN Light" panose="020B0300000000000000" pitchFamily="34" charset="-122"/>
                <a:ea typeface="思源黑体 CN Light" panose="020B0300000000000000" pitchFamily="34" charset="-122"/>
              </a:rPr>
              <a:t>新增伪类选择器</a:t>
            </a:r>
            <a:endParaRPr lang="zh-CN" altLang="en-US" sz="4800" dirty="0">
              <a:solidFill>
                <a:schemeClr val="bg1"/>
              </a:solidFill>
              <a:latin typeface="思源黑体 CN Light" panose="020B0300000000000000" pitchFamily="34" charset="-122"/>
              <a:ea typeface="思源黑体 CN Light" panose="020B0300000000000000" pitchFamily="34" charset="-122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206548" y="1831824"/>
            <a:ext cx="10307933" cy="44012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zh-CN" sz="2800" dirty="0" err="1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input:enabled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选择能被操作的</a:t>
            </a: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input </a:t>
            </a:r>
          </a:p>
          <a:p>
            <a:pPr>
              <a:lnSpc>
                <a:spcPct val="200000"/>
              </a:lnSpc>
            </a:pPr>
            <a:r>
              <a:rPr lang="en-US" altLang="zh-CN" sz="2800" dirty="0" err="1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input:disabled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选择不能被操作的</a:t>
            </a: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input </a:t>
            </a:r>
          </a:p>
          <a:p>
            <a:pPr>
              <a:lnSpc>
                <a:spcPct val="200000"/>
              </a:lnSpc>
            </a:pPr>
            <a:r>
              <a:rPr lang="en-US" altLang="zh-CN" sz="2800" dirty="0" err="1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input:checked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 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选择被选中的</a:t>
            </a: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input </a:t>
            </a:r>
          </a:p>
          <a:p>
            <a:pPr>
              <a:lnSpc>
                <a:spcPct val="200000"/>
              </a:lnSpc>
            </a:pPr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input</a:t>
            </a: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::selection 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选择被用户</a:t>
            </a:r>
            <a:r>
              <a:rPr lang="zh-CN" altLang="en-US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选中的</a:t>
            </a:r>
            <a:r>
              <a:rPr lang="en-US" altLang="zh-CN" sz="2800" dirty="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input</a:t>
            </a:r>
          </a:p>
          <a:p>
            <a:pPr>
              <a:lnSpc>
                <a:spcPct val="200000"/>
              </a:lnSpc>
            </a:pP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p:not(.on) 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选择除了</a:t>
            </a:r>
            <a:r>
              <a:rPr lang="en-US" altLang="zh-CN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.on</a:t>
            </a:r>
            <a:r>
              <a:rPr lang="zh-CN" altLang="en-US" sz="2800" dirty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的</a:t>
            </a:r>
            <a:r>
              <a:rPr lang="en-US" altLang="zh-CN" sz="2800" smtClean="0">
                <a:solidFill>
                  <a:schemeClr val="bg1"/>
                </a:solidFill>
                <a:latin typeface="思源黑体 CN Medium" panose="020B0600000000000000" pitchFamily="34" charset="-122"/>
                <a:ea typeface="思源黑体 CN Medium" panose="020B0600000000000000" pitchFamily="34" charset="-122"/>
              </a:rPr>
              <a:t>p</a:t>
            </a:r>
            <a:endParaRPr lang="en-US" altLang="zh-CN" sz="2800">
              <a:solidFill>
                <a:schemeClr val="bg1"/>
              </a:solidFill>
              <a:latin typeface="思源黑体 CN Medium" panose="020B0600000000000000" pitchFamily="34" charset="-122"/>
              <a:ea typeface="思源黑体 CN Medium" panose="020B0600000000000000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0300393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 t="-9000" b="-9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/>
        </p:nvSpPr>
        <p:spPr>
          <a:xfrm>
            <a:off x="7864279" y="1424023"/>
            <a:ext cx="377539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4000" dirty="0" smtClean="0">
                <a:solidFill>
                  <a:schemeClr val="bg1"/>
                </a:solidFill>
                <a:latin typeface="腾祥细潮黑简" panose="01010104010101010101" pitchFamily="2" charset="-122"/>
                <a:ea typeface="腾祥细潮黑简" panose="01010104010101010101" pitchFamily="2" charset="-122"/>
              </a:rPr>
              <a:t>记得完成作业喔</a:t>
            </a:r>
            <a:endParaRPr lang="zh-CN" altLang="en-US" sz="4000" dirty="0">
              <a:solidFill>
                <a:schemeClr val="bg1"/>
              </a:solidFill>
              <a:latin typeface="腾祥细潮黑简" panose="01010104010101010101" pitchFamily="2" charset="-122"/>
              <a:ea typeface="腾祥细潮黑简" panose="01010104010101010101" pitchFamily="2" charset="-122"/>
            </a:endParaRPr>
          </a:p>
        </p:txBody>
      </p:sp>
      <p:sp>
        <p:nvSpPr>
          <p:cNvPr id="5" name="矩形 4"/>
          <p:cNvSpPr/>
          <p:nvPr/>
        </p:nvSpPr>
        <p:spPr>
          <a:xfrm>
            <a:off x="8164041" y="3968820"/>
            <a:ext cx="347563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 smtClean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全球教学服务中心电话</a:t>
            </a:r>
            <a:endParaRPr lang="zh-CN" altLang="en-US" sz="2400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8" name="矩形 7"/>
          <p:cNvSpPr/>
          <p:nvPr/>
        </p:nvSpPr>
        <p:spPr>
          <a:xfrm>
            <a:off x="8655677" y="4637705"/>
            <a:ext cx="2291012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sz="2400" b="1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400-1567-315</a:t>
            </a:r>
            <a:endParaRPr lang="zh-CN" altLang="en-US" sz="2400" b="1" dirty="0">
              <a:solidFill>
                <a:schemeClr val="bg1"/>
              </a:solidFill>
              <a:latin typeface="思源黑体" panose="020B0500000000090000" pitchFamily="34" charset="-122"/>
              <a:ea typeface="思源黑体" panose="020B0500000000090000" pitchFamily="34" charset="-122"/>
            </a:endParaRPr>
          </a:p>
        </p:txBody>
      </p:sp>
      <p:sp>
        <p:nvSpPr>
          <p:cNvPr id="9" name="矩形 8"/>
          <p:cNvSpPr/>
          <p:nvPr/>
        </p:nvSpPr>
        <p:spPr>
          <a:xfrm>
            <a:off x="7553296" y="5508563"/>
            <a:ext cx="4697120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sz="2400" dirty="0">
                <a:solidFill>
                  <a:schemeClr val="bg1"/>
                </a:solidFill>
                <a:latin typeface="思源黑体" panose="020B0500000000090000" pitchFamily="34" charset="-122"/>
                <a:ea typeface="思源黑体" panose="020B0500000000090000" pitchFamily="34" charset="-122"/>
              </a:rPr>
              <a:t>课程咨询   投诉建议   问题反馈  </a:t>
            </a:r>
          </a:p>
        </p:txBody>
      </p:sp>
    </p:spTree>
    <p:extLst>
      <p:ext uri="{BB962C8B-B14F-4D97-AF65-F5344CB8AC3E}">
        <p14:creationId xmlns:p14="http://schemas.microsoft.com/office/powerpoint/2010/main" val="30047651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2211</TotalTime>
  <Words>303</Words>
  <Application>Microsoft Office PowerPoint</Application>
  <PresentationFormat>宽屏</PresentationFormat>
  <Paragraphs>53</Paragraphs>
  <Slides>8</Slides>
  <Notes>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8" baseType="lpstr">
      <vt:lpstr>等线</vt:lpstr>
      <vt:lpstr>等线 Light</vt:lpstr>
      <vt:lpstr>思源黑体</vt:lpstr>
      <vt:lpstr>思源黑体 CN Light</vt:lpstr>
      <vt:lpstr>思源黑体 CN Medium</vt:lpstr>
      <vt:lpstr>腾祥细潮黑简</vt:lpstr>
      <vt:lpstr>微软雅黑</vt:lpstr>
      <vt:lpstr>叶根友毛笔行书简体</vt:lpstr>
      <vt:lpstr>Arial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>Microsoft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- creep</dc:creator>
  <cp:lastModifiedBy>Microsoft</cp:lastModifiedBy>
  <cp:revision>259</cp:revision>
  <dcterms:created xsi:type="dcterms:W3CDTF">2017-07-11T10:59:46Z</dcterms:created>
  <dcterms:modified xsi:type="dcterms:W3CDTF">2017-10-19T14:42:57Z</dcterms:modified>
</cp:coreProperties>
</file>

<file path=docProps/thumbnail.jpeg>
</file>